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64" r:id="rId2"/>
    <p:sldId id="257" r:id="rId3"/>
    <p:sldId id="258" r:id="rId4"/>
    <p:sldId id="262" r:id="rId5"/>
    <p:sldId id="263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B65B61-37B9-451A-A37F-9D4AC9452857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5CC4A4-C7E1-4BC1-8142-9B76E3A33E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z="1400" dirty="0" smtClean="0"/>
              <a:t>Give each participant a copy of the “How to Create and Use Preassessments” handout.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3288"/>
            <a:fld id="{3F5DFD2D-D32F-46E0-8656-5B2929B99BAD}" type="slidenum">
              <a:rPr lang="en-US" smtClean="0"/>
              <a:pPr defTabSz="903288"/>
              <a:t>2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8D98D-4A9F-4F0C-9B85-583216E84415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EA20C-3BC8-4756-876A-E17F33EA44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8D98D-4A9F-4F0C-9B85-583216E84415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EA20C-3BC8-4756-876A-E17F33EA44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8D98D-4A9F-4F0C-9B85-583216E84415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EA20C-3BC8-4756-876A-E17F33EA44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8D98D-4A9F-4F0C-9B85-583216E84415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EA20C-3BC8-4756-876A-E17F33EA44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8D98D-4A9F-4F0C-9B85-583216E84415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EA20C-3BC8-4756-876A-E17F33EA44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8D98D-4A9F-4F0C-9B85-583216E84415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EA20C-3BC8-4756-876A-E17F33EA44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8D98D-4A9F-4F0C-9B85-583216E84415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EA20C-3BC8-4756-876A-E17F33EA44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8D98D-4A9F-4F0C-9B85-583216E84415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EA20C-3BC8-4756-876A-E17F33EA44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8D98D-4A9F-4F0C-9B85-583216E84415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EA20C-3BC8-4756-876A-E17F33EA44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8D98D-4A9F-4F0C-9B85-583216E84415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EA20C-3BC8-4756-876A-E17F33EA44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8D98D-4A9F-4F0C-9B85-583216E84415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E0EA20C-3BC8-4756-876A-E17F33EA44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008D98D-4A9F-4F0C-9B85-583216E84415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E0EA20C-3BC8-4756-876A-E17F33EA441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HS Assessment Model: Using Preassessments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Contributed by Angie Boubou…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1219200" y="301625"/>
            <a:ext cx="7696200" cy="1143000"/>
          </a:xfrm>
        </p:spPr>
        <p:txBody>
          <a:bodyPr/>
          <a:lstStyle/>
          <a:p>
            <a:r>
              <a:rPr lang="en-US" sz="4400" dirty="0" smtClean="0">
                <a:latin typeface="Arial Narrow" pitchFamily="34" charset="0"/>
              </a:rPr>
              <a:t>Why preassess students? (theory)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838200" y="1524000"/>
            <a:ext cx="7772400" cy="4497387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3000" dirty="0" smtClean="0"/>
              <a:t>Teachers can use preassessments to: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sz="3000" dirty="0" smtClean="0"/>
              <a:t>		1) Elicit information about a student’s readiness to learn new material/concepts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sz="3000" dirty="0" smtClean="0"/>
              <a:t>		2) Gather information about a student’s preferred learning mode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sz="3000" dirty="0" smtClean="0"/>
              <a:t>		3) Gather information about a student’s interest/perspective relating to a given topic or unit of study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sz="3000" dirty="0" smtClean="0"/>
              <a:t>		4) Tailor instruction to meet the needs of all learners in the classroom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3000" dirty="0" smtClean="0"/>
          </a:p>
          <a:p>
            <a:pPr algn="ctr" eaLnBrk="1" hangingPunct="1">
              <a:lnSpc>
                <a:spcPct val="80000"/>
              </a:lnSpc>
              <a:buNone/>
            </a:pPr>
            <a:r>
              <a:rPr lang="en-US" sz="2000" dirty="0" smtClean="0"/>
              <a:t>(</a:t>
            </a:r>
            <a:r>
              <a:rPr lang="en-US" sz="2000" i="1" dirty="0" smtClean="0"/>
              <a:t>Source: Dr. Catherine Brighton, UVA Curry School of Education</a:t>
            </a:r>
            <a:r>
              <a:rPr lang="en-US" sz="2000" dirty="0" smtClean="0"/>
              <a:t>)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7CA9789-899F-4C1E-A645-C8A04F6E605C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Preassessment Example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305800" cy="4541520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/>
              <a:t>“What Catches Your Eye”</a:t>
            </a:r>
          </a:p>
          <a:p>
            <a:pPr algn="ctr">
              <a:buNone/>
            </a:pPr>
            <a:r>
              <a:rPr lang="en-US" dirty="0" smtClean="0"/>
              <a:t>In a few days, we will begin our study of the U.S. Civil War. To make this learning experience a “good fit” for you, please rank the following topics 1-5, using a “1” as your top choice.</a:t>
            </a:r>
          </a:p>
          <a:p>
            <a:pPr algn="ctr">
              <a:buNone/>
            </a:pPr>
            <a:r>
              <a:rPr lang="en-US" dirty="0" smtClean="0"/>
              <a:t>-Weaponry of the Civil War</a:t>
            </a:r>
          </a:p>
          <a:p>
            <a:pPr algn="ctr">
              <a:buNone/>
            </a:pPr>
            <a:r>
              <a:rPr lang="en-US" dirty="0" smtClean="0"/>
              <a:t>-Clothing and battle uniforms</a:t>
            </a:r>
          </a:p>
          <a:p>
            <a:pPr algn="ctr">
              <a:buNone/>
            </a:pPr>
            <a:r>
              <a:rPr lang="en-US" dirty="0" smtClean="0"/>
              <a:t>-Popular music of the 1860’s (including battle hymns)</a:t>
            </a:r>
          </a:p>
          <a:p>
            <a:pPr algn="ctr">
              <a:buNone/>
            </a:pPr>
            <a:r>
              <a:rPr lang="en-US" dirty="0" smtClean="0"/>
              <a:t>-Gender roles</a:t>
            </a:r>
          </a:p>
          <a:p>
            <a:pPr algn="ctr">
              <a:buNone/>
            </a:pPr>
            <a:r>
              <a:rPr lang="en-US" dirty="0" smtClean="0"/>
              <a:t>-Roles of slaves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Preassessment Example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3200" dirty="0" smtClean="0"/>
              <a:t>“Frayer Model”</a:t>
            </a:r>
          </a:p>
          <a:p>
            <a:pPr algn="ctr">
              <a:buNone/>
            </a:pPr>
            <a:r>
              <a:rPr lang="en-US" sz="2800" dirty="0" smtClean="0"/>
              <a:t>Using the Frayer Model, students activate their prior knowledge of a topic, organize knowledge into categories, and apply their new knowledge to the compartmentalized structure.</a:t>
            </a:r>
          </a:p>
          <a:p>
            <a:pPr algn="ctr">
              <a:buNone/>
            </a:pPr>
            <a:endParaRPr lang="en-US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04800" y="1676400"/>
            <a:ext cx="8305800" cy="4876800"/>
            <a:chOff x="772" y="1991"/>
            <a:chExt cx="14508" cy="8916"/>
          </a:xfrm>
        </p:grpSpPr>
        <p:sp>
          <p:nvSpPr>
            <p:cNvPr id="1027" name="Text Box 3"/>
            <p:cNvSpPr txBox="1">
              <a:spLocks noChangeArrowheads="1"/>
            </p:cNvSpPr>
            <p:nvPr/>
          </p:nvSpPr>
          <p:spPr bwMode="auto">
            <a:xfrm>
              <a:off x="772" y="1991"/>
              <a:ext cx="7274" cy="446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Definition</a:t>
              </a:r>
            </a:p>
          </p:txBody>
        </p:sp>
        <p:sp>
          <p:nvSpPr>
            <p:cNvPr id="1028" name="Text Box 4"/>
            <p:cNvSpPr txBox="1">
              <a:spLocks noChangeArrowheads="1"/>
            </p:cNvSpPr>
            <p:nvPr/>
          </p:nvSpPr>
          <p:spPr bwMode="auto">
            <a:xfrm>
              <a:off x="8043" y="1991"/>
              <a:ext cx="7215" cy="446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Information</a:t>
              </a:r>
            </a:p>
          </p:txBody>
        </p:sp>
        <p:sp>
          <p:nvSpPr>
            <p:cNvPr id="1029" name="Text Box 5"/>
            <p:cNvSpPr txBox="1">
              <a:spLocks noChangeArrowheads="1"/>
            </p:cNvSpPr>
            <p:nvPr/>
          </p:nvSpPr>
          <p:spPr bwMode="auto">
            <a:xfrm>
              <a:off x="772" y="6433"/>
              <a:ext cx="7274" cy="446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Examples</a:t>
              </a:r>
            </a:p>
          </p:txBody>
        </p:sp>
        <p:sp>
          <p:nvSpPr>
            <p:cNvPr id="1030" name="Text Box 6"/>
            <p:cNvSpPr txBox="1">
              <a:spLocks noChangeArrowheads="1"/>
            </p:cNvSpPr>
            <p:nvPr/>
          </p:nvSpPr>
          <p:spPr bwMode="auto">
            <a:xfrm>
              <a:off x="8066" y="6444"/>
              <a:ext cx="7214" cy="446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Nonexamples</a:t>
              </a:r>
            </a:p>
          </p:txBody>
        </p:sp>
        <p:sp>
          <p:nvSpPr>
            <p:cNvPr id="1031" name="Text Box 7"/>
            <p:cNvSpPr txBox="1">
              <a:spLocks noChangeArrowheads="1"/>
            </p:cNvSpPr>
            <p:nvPr/>
          </p:nvSpPr>
          <p:spPr bwMode="auto">
            <a:xfrm>
              <a:off x="6600" y="5180"/>
              <a:ext cx="2860" cy="25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             TOPIC: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04800" y="914400"/>
            <a:ext cx="502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Complete the chart to show what you know about The  American Civil War.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91200" y="9906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FRAYER MODEL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How to Use the Preassessment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229600" cy="438912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To determine student mastery and/or learning gaps </a:t>
            </a:r>
          </a:p>
          <a:p>
            <a:r>
              <a:rPr lang="en-US" dirty="0" smtClean="0"/>
              <a:t>To avoid teaching students what they already know </a:t>
            </a:r>
          </a:p>
          <a:p>
            <a:r>
              <a:rPr lang="en-US" dirty="0" smtClean="0"/>
              <a:t>To guide instruction to challenge students appropriately </a:t>
            </a:r>
          </a:p>
          <a:p>
            <a:r>
              <a:rPr lang="en-US" dirty="0" smtClean="0"/>
              <a:t>To plan instructional time effectively </a:t>
            </a:r>
          </a:p>
          <a:p>
            <a:r>
              <a:rPr lang="en-US" dirty="0" smtClean="0"/>
              <a:t>To motivate students to be more involved in and attentive to instruction </a:t>
            </a:r>
          </a:p>
          <a:p>
            <a:r>
              <a:rPr lang="en-US" dirty="0" smtClean="0"/>
              <a:t>To plan more engaging, relevant and meaningful instruction </a:t>
            </a:r>
          </a:p>
          <a:p>
            <a:r>
              <a:rPr lang="en-US" dirty="0" smtClean="0"/>
              <a:t>To identify students who have extensive background knowledge in order to form expert groups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</TotalTime>
  <Words>255</Words>
  <Application>Microsoft Office PowerPoint</Application>
  <PresentationFormat>On-screen Show (4:3)</PresentationFormat>
  <Paragraphs>40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HS Assessment Model: Using Preassessments </vt:lpstr>
      <vt:lpstr>Why preassess students? (theory)</vt:lpstr>
      <vt:lpstr>Preassessment Example 1</vt:lpstr>
      <vt:lpstr>Preassessment Example 2</vt:lpstr>
      <vt:lpstr>Slide 5</vt:lpstr>
      <vt:lpstr>How to Use the Preassessment Data</vt:lpstr>
    </vt:vector>
  </TitlesOfParts>
  <Company>Virginia Beach City Public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preassess students?</dc:title>
  <dc:creator>aaboubou</dc:creator>
  <cp:lastModifiedBy>argraves</cp:lastModifiedBy>
  <cp:revision>5</cp:revision>
  <dcterms:created xsi:type="dcterms:W3CDTF">2011-03-18T15:04:54Z</dcterms:created>
  <dcterms:modified xsi:type="dcterms:W3CDTF">2011-03-18T17:51:10Z</dcterms:modified>
</cp:coreProperties>
</file>